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5"/>
    <p:sldMasterId id="214748367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</p:sldIdLst>
  <p:sldSz cy="5143500" cx="9144000"/>
  <p:notesSz cx="6858000" cy="9144000"/>
  <p:embeddedFontLst>
    <p:embeddedFont>
      <p:font typeface="Maitree"/>
      <p:regular r:id="rId49"/>
      <p:bold r:id="rId50"/>
    </p:embeddedFont>
    <p:embeddedFont>
      <p:font typeface="Inter Light"/>
      <p:regular r:id="rId51"/>
      <p:bold r:id="rId52"/>
    </p:embeddedFont>
    <p:embeddedFont>
      <p:font typeface="Roboto"/>
      <p:regular r:id="rId53"/>
      <p:bold r:id="rId54"/>
      <p:italic r:id="rId55"/>
      <p:boldItalic r:id="rId56"/>
    </p:embeddedFont>
    <p:embeddedFont>
      <p:font typeface="Inter"/>
      <p:regular r:id="rId57"/>
      <p:bold r:id="rId58"/>
    </p:embeddedFont>
    <p:embeddedFont>
      <p:font typeface="Maitree Light"/>
      <p:regular r:id="rId59"/>
      <p:bold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AE86827-1A15-449E-87B7-095EE6148D5D}">
  <a:tblStyle styleId="{0AE86827-1A15-449E-87B7-095EE6148D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font" Target="fonts/Maitree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schemas.openxmlformats.org/officeDocument/2006/relationships/font" Target="fonts/MaitreeLight-bold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InterLight-regular.fntdata"/><Relationship Id="rId50" Type="http://schemas.openxmlformats.org/officeDocument/2006/relationships/font" Target="fonts/Maitree-bold.fntdata"/><Relationship Id="rId53" Type="http://schemas.openxmlformats.org/officeDocument/2006/relationships/font" Target="fonts/Roboto-regular.fntdata"/><Relationship Id="rId52" Type="http://schemas.openxmlformats.org/officeDocument/2006/relationships/font" Target="fonts/InterLight-bold.fntdata"/><Relationship Id="rId11" Type="http://schemas.openxmlformats.org/officeDocument/2006/relationships/slide" Target="slides/slide4.xml"/><Relationship Id="rId55" Type="http://schemas.openxmlformats.org/officeDocument/2006/relationships/font" Target="fonts/Roboto-italic.fntdata"/><Relationship Id="rId10" Type="http://schemas.openxmlformats.org/officeDocument/2006/relationships/slide" Target="slides/slide3.xml"/><Relationship Id="rId54" Type="http://schemas.openxmlformats.org/officeDocument/2006/relationships/font" Target="fonts/Roboto-bold.fntdata"/><Relationship Id="rId13" Type="http://schemas.openxmlformats.org/officeDocument/2006/relationships/slide" Target="slides/slide6.xml"/><Relationship Id="rId57" Type="http://schemas.openxmlformats.org/officeDocument/2006/relationships/font" Target="fonts/Inter-regular.fntdata"/><Relationship Id="rId12" Type="http://schemas.openxmlformats.org/officeDocument/2006/relationships/slide" Target="slides/slide5.xml"/><Relationship Id="rId56" Type="http://schemas.openxmlformats.org/officeDocument/2006/relationships/font" Target="fonts/Roboto-boldItalic.fntdata"/><Relationship Id="rId15" Type="http://schemas.openxmlformats.org/officeDocument/2006/relationships/slide" Target="slides/slide8.xml"/><Relationship Id="rId59" Type="http://schemas.openxmlformats.org/officeDocument/2006/relationships/font" Target="fonts/MaitreeLight-regular.fntdata"/><Relationship Id="rId14" Type="http://schemas.openxmlformats.org/officeDocument/2006/relationships/slide" Target="slides/slide7.xml"/><Relationship Id="rId58" Type="http://schemas.openxmlformats.org/officeDocument/2006/relationships/font" Target="fonts/Inter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0e8693ae95_2_1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10e8693ae95_2_1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6b4190187_0_2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116b4190187_0_2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16b4190187_0_2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16b4190187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116b4190187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116b4190187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16b4190187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116b4190187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116b4190187_0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169a214488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1169a214488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1169a214488_0_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16b419018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16b419018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16b4190187_0_1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g116b4190187_0_1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116b4190187_0_1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190b7fc2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190b7fc2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69a214488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g1169a214488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1169a214488_0_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16b4190187_0_2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116b4190187_0_2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116b4190187_0_20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16b4190187_0_2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g116b4190187_0_2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116b4190187_0_2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e8693ae95_2_1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0e8693ae95_2_1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16b4190187_0_2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116b4190187_0_2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116b4190187_0_2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169a214488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1169a214488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1169a214488_0_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16b4190187_0_2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116b4190187_0_2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g116b4190187_0_2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16b4190187_0_4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g116b4190187_0_4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116b4190187_0_4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16b4190187_0_2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g116b4190187_0_2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g116b4190187_0_2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16b4190187_0_4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g116b4190187_0_4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g116b4190187_0_40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16b4190187_0_2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" name="Google Shape;424;g116b4190187_0_2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116b4190187_0_27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169a214488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g1169a214488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g1169a214488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169a214488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g1169a214488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16b4190187_0_3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116b4190187_0_3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116b4190187_0_3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0e8693ae95_2_16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10e8693ae95_2_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169a214488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g1169a214488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g1169a214488_0_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169a214488_0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9" name="Google Shape;469;g1169a214488_0_1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g1169a214488_0_1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6b4190187_0_3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8" name="Google Shape;478;g116b4190187_0_3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g116b4190187_0_3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169a214488_0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7" name="Google Shape;487;g1169a214488_0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g1169a214488_0_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16b4190187_0_3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g116b4190187_0_3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g116b4190187_0_3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16b4190187_0_3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5" name="Google Shape;505;g116b4190187_0_3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g116b4190187_0_3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16b4190187_0_3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5" name="Google Shape;515;g116b4190187_0_3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g116b4190187_0_3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6b4190187_0_3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g116b4190187_0_3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g116b4190187_0_3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169a214488_0_1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g1169a214488_0_1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g1169a214488_0_1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169a214488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1169a214488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0e8693ae95_2_1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10e8693ae95_2_16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10e8693ae95_2_16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169a21448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1169a21448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0e8693ae95_2_1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g10e8693ae95_2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e8693ae95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10e8693ae95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10e8693ae95_0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69a214488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169a214488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169a214488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1169a214488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169a214488_0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169a214488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1169a214488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69a214488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1169a214488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169a214488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3187303" y="3368562"/>
            <a:ext cx="2769394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2" type="body"/>
          </p:nvPr>
        </p:nvSpPr>
        <p:spPr>
          <a:xfrm>
            <a:off x="3175874" y="3773944"/>
            <a:ext cx="2769394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030A0"/>
              </a:buClr>
              <a:buSzPts val="1200"/>
              <a:buNone/>
              <a:defRPr sz="1200">
                <a:solidFill>
                  <a:srgbClr val="7030A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type="ctrTitle"/>
          </p:nvPr>
        </p:nvSpPr>
        <p:spPr>
          <a:xfrm>
            <a:off x="1988821" y="1984154"/>
            <a:ext cx="5143500" cy="7191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itree"/>
              <a:buNone/>
              <a:defRPr sz="3300">
                <a:latin typeface="Maitree"/>
                <a:ea typeface="Maitree"/>
                <a:cs typeface="Maitree"/>
                <a:sym typeface="Maitr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6935501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63" name="Google Shape;63;p14"/>
          <p:cNvSpPr txBox="1"/>
          <p:nvPr>
            <p:ph idx="3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1">
  <p:cSld name="Agenda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936523" y="1884478"/>
            <a:ext cx="2457754" cy="756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Inter"/>
              <a:buNone/>
              <a:defRPr sz="41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4296966" y="616744"/>
            <a:ext cx="4114800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4296966" y="1426369"/>
            <a:ext cx="4114800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3" type="body"/>
          </p:nvPr>
        </p:nvSpPr>
        <p:spPr>
          <a:xfrm>
            <a:off x="4296966" y="2235994"/>
            <a:ext cx="4114800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4" type="body"/>
          </p:nvPr>
        </p:nvSpPr>
        <p:spPr>
          <a:xfrm>
            <a:off x="4296966" y="3045619"/>
            <a:ext cx="4114800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5" type="body"/>
          </p:nvPr>
        </p:nvSpPr>
        <p:spPr>
          <a:xfrm>
            <a:off x="4296966" y="3855244"/>
            <a:ext cx="4114800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6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5" name="Google Shape;75;p15"/>
          <p:cNvSpPr txBox="1"/>
          <p:nvPr>
            <p:ph idx="7" type="body"/>
          </p:nvPr>
        </p:nvSpPr>
        <p:spPr>
          <a:xfrm>
            <a:off x="937022" y="2640806"/>
            <a:ext cx="2457450" cy="33099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0319F"/>
              </a:buClr>
              <a:buSzPts val="1800"/>
              <a:buNone/>
              <a:defRPr sz="1800">
                <a:solidFill>
                  <a:srgbClr val="50319F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 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628650" y="196990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">
  <p:cSld name="Empt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3">
  <p:cSld name="Blank 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628650" y="196990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2">
  <p:cSld name="Agenda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ctrTitle"/>
          </p:nvPr>
        </p:nvSpPr>
        <p:spPr>
          <a:xfrm>
            <a:off x="2500131" y="467734"/>
            <a:ext cx="4123481" cy="37941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  <a:defRPr sz="23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1814945" y="1197980"/>
            <a:ext cx="6172943" cy="68122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2385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2385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32385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descr="Shape, circle&#10;&#10;Description automatically generated" id="95" name="Google Shape;9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6112" y="1197979"/>
            <a:ext cx="357219" cy="35721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>
            <p:ph idx="2" type="body"/>
          </p:nvPr>
        </p:nvSpPr>
        <p:spPr>
          <a:xfrm>
            <a:off x="1199562" y="1240604"/>
            <a:ext cx="270319" cy="2719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descr="Shape, circle&#10;&#10;Description automatically generated" id="97" name="Google Shape;9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6112" y="1879207"/>
            <a:ext cx="357219" cy="35721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>
            <p:ph idx="3" type="body"/>
          </p:nvPr>
        </p:nvSpPr>
        <p:spPr>
          <a:xfrm>
            <a:off x="1199562" y="1921832"/>
            <a:ext cx="270319" cy="2719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descr="Shape, circle&#10;&#10;Description automatically generated" id="99" name="Google Shape;9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6112" y="2560435"/>
            <a:ext cx="357219" cy="3572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>
            <p:ph idx="4" type="body"/>
          </p:nvPr>
        </p:nvSpPr>
        <p:spPr>
          <a:xfrm>
            <a:off x="1199562" y="2603060"/>
            <a:ext cx="270319" cy="2719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descr="Shape, circle&#10;&#10;Description automatically generated" id="101" name="Google Shape;10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6112" y="3241663"/>
            <a:ext cx="357219" cy="35721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>
            <p:ph idx="5" type="body"/>
          </p:nvPr>
        </p:nvSpPr>
        <p:spPr>
          <a:xfrm>
            <a:off x="1199562" y="3284288"/>
            <a:ext cx="270319" cy="2719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descr="Shape, circle&#10;&#10;Description automatically generated" id="103" name="Google Shape;10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6112" y="3922891"/>
            <a:ext cx="357219" cy="35721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idx="6" type="body"/>
          </p:nvPr>
        </p:nvSpPr>
        <p:spPr>
          <a:xfrm>
            <a:off x="1199562" y="3962080"/>
            <a:ext cx="270319" cy="2719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7" type="body"/>
          </p:nvPr>
        </p:nvSpPr>
        <p:spPr>
          <a:xfrm>
            <a:off x="1814945" y="1895812"/>
            <a:ext cx="6172943" cy="68122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2385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2385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32385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6" name="Google Shape;106;p19"/>
          <p:cNvSpPr txBox="1"/>
          <p:nvPr>
            <p:ph idx="8" type="body"/>
          </p:nvPr>
        </p:nvSpPr>
        <p:spPr>
          <a:xfrm>
            <a:off x="1814945" y="2593644"/>
            <a:ext cx="6172943" cy="68122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2385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2385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32385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7" name="Google Shape;107;p19"/>
          <p:cNvSpPr txBox="1"/>
          <p:nvPr>
            <p:ph idx="9" type="body"/>
          </p:nvPr>
        </p:nvSpPr>
        <p:spPr>
          <a:xfrm>
            <a:off x="1814945" y="3291476"/>
            <a:ext cx="6172943" cy="68122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2385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2385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32385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8" name="Google Shape;108;p19"/>
          <p:cNvSpPr txBox="1"/>
          <p:nvPr>
            <p:ph idx="13" type="body"/>
          </p:nvPr>
        </p:nvSpPr>
        <p:spPr>
          <a:xfrm>
            <a:off x="1814945" y="3989309"/>
            <a:ext cx="6172943" cy="68122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2385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2385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32385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14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Purple] Content 1">
  <p:cSld name="[Purple] Cont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xt&#10;&#10;Description automatically generated with medium confidence" id="111" name="Google Shape;11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412" y="346142"/>
            <a:ext cx="8238281" cy="442112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>
            <p:ph type="ctrTitle"/>
          </p:nvPr>
        </p:nvSpPr>
        <p:spPr>
          <a:xfrm>
            <a:off x="2500131" y="467734"/>
            <a:ext cx="4123481" cy="37941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  <a:defRPr sz="23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618522" y="1197979"/>
            <a:ext cx="7886700" cy="311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2385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2385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32385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idx="2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[Teal] Content">
  <p:cSld name="1_[Teal]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xt&#10;&#10;Description automatically generated with low confidence" id="119" name="Google Shape;11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523" y="347240"/>
            <a:ext cx="8236954" cy="442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type="ctrTitle"/>
          </p:nvPr>
        </p:nvSpPr>
        <p:spPr>
          <a:xfrm>
            <a:off x="2500131" y="467734"/>
            <a:ext cx="4123481" cy="37941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  <a:defRPr sz="23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618522" y="1197979"/>
            <a:ext cx="7886700" cy="311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2385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2385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32385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Purple] Content 2">
  <p:cSld name="[Purple] Content 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ctrTitle"/>
          </p:nvPr>
        </p:nvSpPr>
        <p:spPr>
          <a:xfrm>
            <a:off x="2500131" y="224385"/>
            <a:ext cx="4123481" cy="37941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  <a:defRPr sz="23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618522" y="1197979"/>
            <a:ext cx="7886700" cy="311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2385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2385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32385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2" name="Google Shape;132;p22"/>
          <p:cNvSpPr txBox="1"/>
          <p:nvPr>
            <p:ph idx="2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Teal] Content 1">
  <p:cSld name="[Teal] Cont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ctrTitle"/>
          </p:nvPr>
        </p:nvSpPr>
        <p:spPr>
          <a:xfrm>
            <a:off x="2500131" y="224385"/>
            <a:ext cx="4123481" cy="37941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  <a:defRPr sz="23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618522" y="1197979"/>
            <a:ext cx="7886700" cy="311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32385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2385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32385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idx="2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Purple] Two Content 1">
  <p:cSld name="[Purple] Two Cont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xt&#10;&#10;Description automatically generated with medium confidence" id="141" name="Google Shape;14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412" y="346142"/>
            <a:ext cx="8238281" cy="442112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4"/>
          <p:cNvSpPr txBox="1"/>
          <p:nvPr>
            <p:ph type="title"/>
          </p:nvPr>
        </p:nvSpPr>
        <p:spPr>
          <a:xfrm>
            <a:off x="2453833" y="435603"/>
            <a:ext cx="4236334" cy="441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  <a:defRPr sz="23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628651" y="122443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4290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indent="-31750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1750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idx="2" type="body"/>
          </p:nvPr>
        </p:nvSpPr>
        <p:spPr>
          <a:xfrm>
            <a:off x="4629151" y="122443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4290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indent="-31750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1750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5" name="Google Shape;145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6" name="Google Shape;146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48" name="Google Shape;148;p24"/>
          <p:cNvSpPr txBox="1"/>
          <p:nvPr>
            <p:ph idx="3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Teal] Two Content 1">
  <p:cSld name="[Teal] Two Cont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xt&#10;&#10;Description automatically generated with low confidence" id="150" name="Google Shape;15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523" y="347240"/>
            <a:ext cx="8236954" cy="442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5"/>
          <p:cNvSpPr txBox="1"/>
          <p:nvPr>
            <p:ph type="title"/>
          </p:nvPr>
        </p:nvSpPr>
        <p:spPr>
          <a:xfrm>
            <a:off x="2453833" y="435603"/>
            <a:ext cx="4236334" cy="441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  <a:defRPr sz="23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628651" y="122443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4290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indent="-31750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1750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25"/>
          <p:cNvSpPr txBox="1"/>
          <p:nvPr>
            <p:ph idx="2" type="body"/>
          </p:nvPr>
        </p:nvSpPr>
        <p:spPr>
          <a:xfrm>
            <a:off x="4629151" y="122443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4290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indent="-31750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1750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6" name="Google Shape;156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57" name="Google Shape;157;p25"/>
          <p:cNvSpPr txBox="1"/>
          <p:nvPr>
            <p:ph idx="3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Purple] Two Content 2">
  <p:cSld name="[Purple] Two Content 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2510984" y="213602"/>
            <a:ext cx="4236334" cy="441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  <a:defRPr sz="23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0" name="Google Shape;160;p26"/>
          <p:cNvSpPr txBox="1"/>
          <p:nvPr>
            <p:ph idx="1" type="body"/>
          </p:nvPr>
        </p:nvSpPr>
        <p:spPr>
          <a:xfrm>
            <a:off x="628651" y="122443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4290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indent="-31750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1750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2" type="body"/>
          </p:nvPr>
        </p:nvSpPr>
        <p:spPr>
          <a:xfrm>
            <a:off x="4629151" y="122443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4290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indent="-31750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1750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65" name="Google Shape;165;p26"/>
          <p:cNvSpPr txBox="1"/>
          <p:nvPr>
            <p:ph idx="3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Teal] Two Content 2">
  <p:cSld name="[Teal] Two Content 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2510984" y="213602"/>
            <a:ext cx="4236334" cy="441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  <a:defRPr sz="23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628651" y="122443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4290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indent="-31750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1750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9" name="Google Shape;169;p27"/>
          <p:cNvSpPr txBox="1"/>
          <p:nvPr>
            <p:ph idx="2" type="body"/>
          </p:nvPr>
        </p:nvSpPr>
        <p:spPr>
          <a:xfrm>
            <a:off x="4629151" y="122443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42900" lvl="1" marL="9144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323850" lvl="2" marL="13716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indent="-317500" lvl="3" marL="18288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17500" lvl="4" marL="228600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0" name="Google Shape;170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1" name="Google Shape;171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2" name="Google Shape;172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73" name="Google Shape;173;p27"/>
          <p:cNvSpPr txBox="1"/>
          <p:nvPr>
            <p:ph idx="3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628650" y="196990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8" name="Google Shape;178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5247791" y="4764405"/>
            <a:ext cx="3428762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itree"/>
              <a:buNone/>
              <a:defRPr i="0" sz="33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Maitree"/>
              <a:buNone/>
              <a:defRPr sz="1400">
                <a:latin typeface="Maitree"/>
                <a:ea typeface="Maitree"/>
                <a:cs typeface="Maitree"/>
                <a:sym typeface="Maitre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Maitree"/>
              <a:buNone/>
              <a:defRPr sz="1400">
                <a:latin typeface="Maitree"/>
                <a:ea typeface="Maitree"/>
                <a:cs typeface="Maitree"/>
                <a:sym typeface="Maitre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Maitree"/>
              <a:buNone/>
              <a:defRPr sz="1400">
                <a:latin typeface="Maitree"/>
                <a:ea typeface="Maitree"/>
                <a:cs typeface="Maitree"/>
                <a:sym typeface="Maitre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Maitree"/>
              <a:buNone/>
              <a:defRPr sz="1400">
                <a:latin typeface="Maitree"/>
                <a:ea typeface="Maitree"/>
                <a:cs typeface="Maitree"/>
                <a:sym typeface="Maitre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Maitree"/>
              <a:buNone/>
              <a:defRPr sz="1400">
                <a:latin typeface="Maitree"/>
                <a:ea typeface="Maitree"/>
                <a:cs typeface="Maitree"/>
                <a:sym typeface="Maitre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Maitree"/>
              <a:buNone/>
              <a:defRPr sz="1400">
                <a:latin typeface="Maitree"/>
                <a:ea typeface="Maitree"/>
                <a:cs typeface="Maitree"/>
                <a:sym typeface="Maitre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Maitree"/>
              <a:buNone/>
              <a:defRPr sz="1400">
                <a:latin typeface="Maitree"/>
                <a:ea typeface="Maitree"/>
                <a:cs typeface="Maitree"/>
                <a:sym typeface="Maitre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Maitree"/>
              <a:buNone/>
              <a:defRPr sz="1400">
                <a:latin typeface="Maitree"/>
                <a:ea typeface="Maitree"/>
                <a:cs typeface="Maitree"/>
                <a:sym typeface="Maitre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aitree"/>
              <a:buChar char="•"/>
              <a:defRPr i="0" sz="21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itree"/>
              <a:buChar char="•"/>
              <a:defRPr i="0" sz="18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itree"/>
              <a:buChar char="•"/>
              <a:defRPr i="0" sz="15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itree"/>
              <a:buChar char="•"/>
              <a:defRPr i="0" sz="14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itree"/>
              <a:buChar char="•"/>
              <a:defRPr i="0" sz="14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itree"/>
              <a:buChar char="•"/>
              <a:defRPr i="0" sz="14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itree"/>
              <a:buChar char="•"/>
              <a:defRPr i="0" sz="14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itree"/>
              <a:buChar char="•"/>
              <a:defRPr i="0" sz="14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itree"/>
              <a:buChar char="•"/>
              <a:defRPr i="0" sz="1400" u="none" cap="none" strike="noStrike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6.png"/><Relationship Id="rId7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3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41.png"/><Relationship Id="rId5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32.png"/><Relationship Id="rId5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Relationship Id="rId4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Relationship Id="rId4" Type="http://schemas.openxmlformats.org/officeDocument/2006/relationships/image" Target="../media/image3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3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Relationship Id="rId6" Type="http://schemas.openxmlformats.org/officeDocument/2006/relationships/hyperlink" Target="https://colab.research.google.com/drive/1zLAH7ID8RnY_OwpnxwTY3_6wiwGgvyQP?usp=sharing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Relationship Id="rId4" Type="http://schemas.openxmlformats.org/officeDocument/2006/relationships/image" Target="../media/image48.png"/><Relationship Id="rId5" Type="http://schemas.openxmlformats.org/officeDocument/2006/relationships/image" Target="../media/image4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Relationship Id="rId4" Type="http://schemas.openxmlformats.org/officeDocument/2006/relationships/image" Target="../media/image5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Relationship Id="rId4" Type="http://schemas.openxmlformats.org/officeDocument/2006/relationships/image" Target="../media/image3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png"/><Relationship Id="rId4" Type="http://schemas.openxmlformats.org/officeDocument/2006/relationships/image" Target="../media/image3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5.png"/><Relationship Id="rId4" Type="http://schemas.openxmlformats.org/officeDocument/2006/relationships/image" Target="../media/image45.png"/><Relationship Id="rId5" Type="http://schemas.openxmlformats.org/officeDocument/2006/relationships/image" Target="../media/image3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5.png"/><Relationship Id="rId4" Type="http://schemas.openxmlformats.org/officeDocument/2006/relationships/image" Target="../media/image40.png"/><Relationship Id="rId5" Type="http://schemas.openxmlformats.org/officeDocument/2006/relationships/image" Target="../media/image3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Relationship Id="rId4" Type="http://schemas.openxmlformats.org/officeDocument/2006/relationships/image" Target="../media/image43.png"/><Relationship Id="rId5" Type="http://schemas.openxmlformats.org/officeDocument/2006/relationships/image" Target="../media/image3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5.png"/><Relationship Id="rId4" Type="http://schemas.openxmlformats.org/officeDocument/2006/relationships/image" Target="../media/image39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5.png"/><Relationship Id="rId4" Type="http://schemas.openxmlformats.org/officeDocument/2006/relationships/image" Target="../media/image51.png"/><Relationship Id="rId5" Type="http://schemas.openxmlformats.org/officeDocument/2006/relationships/image" Target="../media/image4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2.png"/><Relationship Id="rId4" Type="http://schemas.openxmlformats.org/officeDocument/2006/relationships/image" Target="../media/image44.png"/><Relationship Id="rId5" Type="http://schemas.openxmlformats.org/officeDocument/2006/relationships/image" Target="../media/image4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6.png"/><Relationship Id="rId8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pplication&#10;&#10;Description automatically generated with low confidence" id="184" name="Google Shape;18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3309" y="1537796"/>
            <a:ext cx="5497385" cy="143293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9"/>
          <p:cNvSpPr txBox="1"/>
          <p:nvPr>
            <p:ph idx="1" type="body"/>
          </p:nvPr>
        </p:nvSpPr>
        <p:spPr>
          <a:xfrm>
            <a:off x="2707653" y="3290300"/>
            <a:ext cx="3764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Peerat Limkonchotiwat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186" name="Google Shape;186;p29"/>
          <p:cNvSpPr txBox="1"/>
          <p:nvPr>
            <p:ph idx="2" type="body"/>
          </p:nvPr>
        </p:nvSpPr>
        <p:spPr>
          <a:xfrm>
            <a:off x="3193763" y="3684493"/>
            <a:ext cx="2769394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200"/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PhD student at VISTEC, Thailand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187" name="Google Shape;187;p29"/>
          <p:cNvSpPr txBox="1"/>
          <p:nvPr>
            <p:ph type="ctrTitle"/>
          </p:nvPr>
        </p:nvSpPr>
        <p:spPr>
          <a:xfrm>
            <a:off x="1823250" y="1894713"/>
            <a:ext cx="54975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300"/>
              <a:buFont typeface="Inter"/>
              <a:buNone/>
            </a:pPr>
            <a:r>
              <a:rPr lang="th" sz="2800">
                <a:solidFill>
                  <a:srgbClr val="0C0C0C"/>
                </a:solidFill>
              </a:rPr>
              <a:t>บทที่ 4 - NLP คืออะไร </a:t>
            </a:r>
            <a:endParaRPr sz="2800">
              <a:solidFill>
                <a:srgbClr val="0C0C0C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300"/>
              <a:buFont typeface="Inter"/>
              <a:buNone/>
            </a:pPr>
            <a:r>
              <a:rPr lang="th" sz="2800">
                <a:solidFill>
                  <a:srgbClr val="0C0C0C"/>
                </a:solidFill>
              </a:rPr>
              <a:t>บทเรียนจากอดีตสู่ปัจจุบัน</a:t>
            </a:r>
            <a:endParaRPr sz="2800">
              <a:solidFill>
                <a:srgbClr val="0C0C0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8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ตัดคำ ตัดพยางค์ แล้วทำ Bag-of-Word 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262" name="Google Shape;26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9125" y="1137284"/>
            <a:ext cx="6565612" cy="387589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8"/>
          <p:cNvSpPr txBox="1"/>
          <p:nvPr>
            <p:ph idx="4294967295" type="body"/>
          </p:nvPr>
        </p:nvSpPr>
        <p:spPr>
          <a:xfrm>
            <a:off x="5247791" y="4764405"/>
            <a:ext cx="3428700" cy="2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40000" lnSpcReduction="1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th"/>
              <a:t>https://airesearch.in.th/releases/wangchanberta-pre-trained-thai-language-model/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9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ตัดคำ ตัดพยางค์ แล้วทำ Bag-of-Word 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graphicFrame>
        <p:nvGraphicFramePr>
          <p:cNvPr id="271" name="Google Shape;271;p39"/>
          <p:cNvGraphicFramePr/>
          <p:nvPr/>
        </p:nvGraphicFramePr>
        <p:xfrm>
          <a:off x="107725" y="1749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{0AE86827-1A15-449E-87B7-095EE6148D5D}</a:tableStyleId>
              </a:tblPr>
              <a:tblGrid>
                <a:gridCol w="1109175"/>
                <a:gridCol w="1109175"/>
                <a:gridCol w="1109175"/>
                <a:gridCol w="1109175"/>
                <a:gridCol w="1109175"/>
                <a:gridCol w="1109175"/>
                <a:gridCol w="1109175"/>
                <a:gridCol w="11091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ประโยค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แมว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นั่ง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มอง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ปลา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บน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โต๊ะ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กิน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แมว|นั่ง|มองปลา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แมว|นั่ง|บนโต๊ะ|แมว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แมว|กิน|ปลา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0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40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ตัดคำ ตัดพยางค์ แล้วทำ Bag-of-Word 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graphicFrame>
        <p:nvGraphicFramePr>
          <p:cNvPr id="279" name="Google Shape;279;p40"/>
          <p:cNvGraphicFramePr/>
          <p:nvPr/>
        </p:nvGraphicFramePr>
        <p:xfrm>
          <a:off x="952500" y="2190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{0AE86827-1A15-449E-87B7-095EE6148D5D}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ข้อดี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ข้อเสีย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ไม่ยุ่งยาก ทำได้ง่ายสุด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ประสิทธิภาพยังดีมาก แม้ในยุคปัจจุบัน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ต้องพึ่งการตัดคำมากไป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BoW ไม่มีลำดับของคำมาเกี่ยว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ไม่รองรับคำที่ไม่เคยเห็น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41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แปลงข้อความเป็น Vector (Discrete)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287" name="Google Shape;28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3850" y="1802875"/>
            <a:ext cx="994150" cy="14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1725" y="1802874"/>
            <a:ext cx="1963782" cy="14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1"/>
          <p:cNvPicPr preferRelativeResize="0"/>
          <p:nvPr/>
        </p:nvPicPr>
        <p:blipFill rotWithShape="1">
          <a:blip r:embed="rId6">
            <a:alphaModFix/>
          </a:blip>
          <a:srcRect b="16541" l="0" r="0" t="0"/>
          <a:stretch/>
        </p:blipFill>
        <p:spPr>
          <a:xfrm>
            <a:off x="2853800" y="2071025"/>
            <a:ext cx="2525374" cy="148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52994" y="1685825"/>
            <a:ext cx="3841032" cy="2051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2"/>
          <p:cNvSpPr txBox="1"/>
          <p:nvPr>
            <p:ph type="ctrTitle"/>
          </p:nvPr>
        </p:nvSpPr>
        <p:spPr>
          <a:xfrm>
            <a:off x="2500131" y="467734"/>
            <a:ext cx="4123500" cy="379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2200">
                <a:latin typeface="Maitree"/>
                <a:ea typeface="Maitree"/>
                <a:cs typeface="Maitree"/>
                <a:sym typeface="Maitree"/>
              </a:rPr>
              <a:t>แปลงข้อความเป็น Vector</a:t>
            </a:r>
            <a:endParaRPr/>
          </a:p>
        </p:txBody>
      </p:sp>
      <p:sp>
        <p:nvSpPr>
          <p:cNvPr id="296" name="Google Shape;296;p4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  <p:pic>
        <p:nvPicPr>
          <p:cNvPr id="297" name="Google Shape;29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6925" y="1034125"/>
            <a:ext cx="4736749" cy="94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725" y="1124925"/>
            <a:ext cx="3710725" cy="3213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2575" y="1100600"/>
            <a:ext cx="1988675" cy="1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2"/>
          <p:cNvSpPr txBox="1"/>
          <p:nvPr/>
        </p:nvSpPr>
        <p:spPr>
          <a:xfrm>
            <a:off x="3634525" y="2003850"/>
            <a:ext cx="50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th">
                <a:latin typeface="Inter"/>
                <a:ea typeface="Inter"/>
                <a:cs typeface="Inter"/>
                <a:sym typeface="Inter"/>
              </a:rPr>
              <a:t>ถ้า vector ของสามารถแปลงความหมายได้ดี = คอมพิวเตอร์เข้าใจภาษามนุษย์ได้ดี</a:t>
            </a:r>
            <a:endParaRPr i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1" name="Google Shape;301;p42"/>
          <p:cNvSpPr txBox="1"/>
          <p:nvPr>
            <p:ph idx="2" type="body"/>
          </p:nvPr>
        </p:nvSpPr>
        <p:spPr>
          <a:xfrm>
            <a:off x="5247791" y="4764405"/>
            <a:ext cx="3428700" cy="2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3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43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แปลงข้อความเป็น Vector</a:t>
            </a:r>
            <a:endParaRPr sz="2200">
              <a:solidFill>
                <a:schemeClr val="dk1"/>
              </a:solidFill>
              <a:latin typeface="Maitree"/>
              <a:ea typeface="Maitree"/>
              <a:cs typeface="Maitree"/>
              <a:sym typeface="Maitree"/>
            </a:endParaRPr>
          </a:p>
        </p:txBody>
      </p:sp>
      <p:graphicFrame>
        <p:nvGraphicFramePr>
          <p:cNvPr id="309" name="Google Shape;309;p43"/>
          <p:cNvGraphicFramePr/>
          <p:nvPr/>
        </p:nvGraphicFramePr>
        <p:xfrm>
          <a:off x="952500" y="2190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{0AE86827-1A15-449E-87B7-095EE6148D5D}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ข้อดี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ข้อเสีย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มีประสิทธิภาพสูงในงานที่ต้องการความซับซ้อน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รองรับคำที่ไม่เคยเห็น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การเทรนโมเดลมีความซับซ้อนกว่า BoW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4"/>
          <p:cNvSpPr txBox="1"/>
          <p:nvPr>
            <p:ph type="title"/>
          </p:nvPr>
        </p:nvSpPr>
        <p:spPr>
          <a:xfrm>
            <a:off x="628650" y="1969908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/>
              <a:t>แล้วสร้าง Vector ออกมายังไง?</a:t>
            </a:r>
            <a:endParaRPr/>
          </a:p>
        </p:txBody>
      </p:sp>
      <p:sp>
        <p:nvSpPr>
          <p:cNvPr id="315" name="Google Shape;315;p44"/>
          <p:cNvSpPr txBox="1"/>
          <p:nvPr>
            <p:ph idx="1" type="body"/>
          </p:nvPr>
        </p:nvSpPr>
        <p:spPr>
          <a:xfrm>
            <a:off x="5247791" y="4764405"/>
            <a:ext cx="3428700" cy="2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5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45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“RNN”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323" name="Google Shape;32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0025" y="1357827"/>
            <a:ext cx="5711750" cy="3180498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5"/>
          <p:cNvSpPr txBox="1"/>
          <p:nvPr>
            <p:ph idx="4294967295" type="body"/>
          </p:nvPr>
        </p:nvSpPr>
        <p:spPr>
          <a:xfrm>
            <a:off x="5247791" y="4764405"/>
            <a:ext cx="3428700" cy="2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4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th"/>
              <a:t>https://www.ibm.com/cloud/learn/recurrent-neural-networks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6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46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“RNN”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332" name="Google Shape;33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8149" y="2491324"/>
            <a:ext cx="1028375" cy="8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6"/>
          <p:cNvSpPr/>
          <p:nvPr/>
        </p:nvSpPr>
        <p:spPr>
          <a:xfrm>
            <a:off x="5389225" y="1632225"/>
            <a:ext cx="1148400" cy="630300"/>
          </a:xfrm>
          <a:prstGeom prst="wedgeRectCallout">
            <a:avLst>
              <a:gd fmla="val -45193" name="adj1"/>
              <a:gd fmla="val 7965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ฉันคิดว่า X1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334" name="Google Shape;33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5174" y="2491324"/>
            <a:ext cx="1028375" cy="8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6"/>
          <p:cNvSpPr/>
          <p:nvPr/>
        </p:nvSpPr>
        <p:spPr>
          <a:xfrm>
            <a:off x="7686250" y="1632225"/>
            <a:ext cx="1402500" cy="630300"/>
          </a:xfrm>
          <a:prstGeom prst="wedgeRectCallout">
            <a:avLst>
              <a:gd fmla="val -45193" name="adj1"/>
              <a:gd fmla="val 7965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ฉันคิดว่า X2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(โดยอ้างอิงจาก X1)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</p:txBody>
      </p:sp>
      <p:cxnSp>
        <p:nvCxnSpPr>
          <p:cNvPr id="336" name="Google Shape;336;p46"/>
          <p:cNvCxnSpPr>
            <a:stCxn id="332" idx="3"/>
            <a:endCxn id="334" idx="1"/>
          </p:cNvCxnSpPr>
          <p:nvPr/>
        </p:nvCxnSpPr>
        <p:spPr>
          <a:xfrm>
            <a:off x="5466524" y="2933112"/>
            <a:ext cx="12687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7" name="Google Shape;337;p46"/>
          <p:cNvSpPr txBox="1"/>
          <p:nvPr/>
        </p:nvSpPr>
        <p:spPr>
          <a:xfrm>
            <a:off x="5544925" y="2532900"/>
            <a:ext cx="120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ส่งต่อความรู้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cxnSp>
        <p:nvCxnSpPr>
          <p:cNvPr id="338" name="Google Shape;338;p46"/>
          <p:cNvCxnSpPr>
            <a:stCxn id="334" idx="3"/>
            <a:endCxn id="332" idx="1"/>
          </p:cNvCxnSpPr>
          <p:nvPr/>
        </p:nvCxnSpPr>
        <p:spPr>
          <a:xfrm flipH="1">
            <a:off x="4438049" y="2933112"/>
            <a:ext cx="3325500" cy="600"/>
          </a:xfrm>
          <a:prstGeom prst="curvedConnector5">
            <a:avLst>
              <a:gd fmla="val -7161" name="adj1"/>
              <a:gd fmla="val 191977226" name="adj2"/>
              <a:gd fmla="val 107158" name="adj3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9" name="Google Shape;339;p46"/>
          <p:cNvSpPr txBox="1"/>
          <p:nvPr/>
        </p:nvSpPr>
        <p:spPr>
          <a:xfrm>
            <a:off x="5499075" y="4084975"/>
            <a:ext cx="120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ทำไปเรื่อยๆจนครบ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340" name="Google Shape;340;p46"/>
          <p:cNvPicPr preferRelativeResize="0"/>
          <p:nvPr/>
        </p:nvPicPr>
        <p:blipFill rotWithShape="1">
          <a:blip r:embed="rId5">
            <a:alphaModFix/>
          </a:blip>
          <a:srcRect b="14251" l="0" r="62026" t="0"/>
          <a:stretch/>
        </p:blipFill>
        <p:spPr>
          <a:xfrm>
            <a:off x="1276625" y="1455025"/>
            <a:ext cx="2168926" cy="272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7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47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“RNN”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348" name="Google Shape;34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325" y="1060009"/>
            <a:ext cx="3471604" cy="3875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0429" y="2052759"/>
            <a:ext cx="4983272" cy="1890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936523" y="1884478"/>
            <a:ext cx="2457754" cy="756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Inter"/>
              <a:buNone/>
            </a:pPr>
            <a:r>
              <a:rPr lang="th" sz="4000">
                <a:latin typeface="Maitree"/>
                <a:ea typeface="Maitree"/>
                <a:cs typeface="Maitree"/>
                <a:sym typeface="Maitree"/>
              </a:rPr>
              <a:t>สารบัญ</a:t>
            </a:r>
            <a:endParaRPr sz="3900"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193" name="Google Shape;193;p30"/>
          <p:cNvSpPr txBox="1"/>
          <p:nvPr>
            <p:ph idx="1" type="body"/>
          </p:nvPr>
        </p:nvSpPr>
        <p:spPr>
          <a:xfrm>
            <a:off x="4296966" y="1340645"/>
            <a:ext cx="41148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th" sz="2400">
                <a:solidFill>
                  <a:srgbClr val="50319F"/>
                </a:solidFill>
                <a:latin typeface="Maitree Light"/>
                <a:ea typeface="Maitree Light"/>
                <a:cs typeface="Maitree Light"/>
                <a:sym typeface="Maitree Light"/>
              </a:rPr>
              <a:t>NLP คืออะไร?</a:t>
            </a:r>
            <a:endParaRPr sz="2400">
              <a:solidFill>
                <a:srgbClr val="50319F"/>
              </a:solidFill>
              <a:latin typeface="Maitree Light"/>
              <a:ea typeface="Maitree Light"/>
              <a:cs typeface="Maitree Light"/>
              <a:sym typeface="Maitree Light"/>
            </a:endParaRPr>
          </a:p>
        </p:txBody>
      </p:sp>
      <p:sp>
        <p:nvSpPr>
          <p:cNvPr id="194" name="Google Shape;194;p30"/>
          <p:cNvSpPr txBox="1"/>
          <p:nvPr>
            <p:ph idx="2" type="body"/>
          </p:nvPr>
        </p:nvSpPr>
        <p:spPr>
          <a:xfrm>
            <a:off x="4296966" y="2199757"/>
            <a:ext cx="41148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th" sz="2400">
                <a:solidFill>
                  <a:srgbClr val="50319F"/>
                </a:solidFill>
                <a:latin typeface="Maitree Light"/>
                <a:ea typeface="Maitree Light"/>
                <a:cs typeface="Maitree Light"/>
                <a:sym typeface="Maitree Light"/>
              </a:rPr>
              <a:t>ประวัติศาสตร์ NLP</a:t>
            </a:r>
            <a:endParaRPr sz="2400">
              <a:solidFill>
                <a:srgbClr val="50319F"/>
              </a:solidFill>
              <a:latin typeface="Maitree Light"/>
              <a:ea typeface="Maitree Light"/>
              <a:cs typeface="Maitree Light"/>
              <a:sym typeface="Maitree Light"/>
            </a:endParaRPr>
          </a:p>
        </p:txBody>
      </p:sp>
      <p:sp>
        <p:nvSpPr>
          <p:cNvPr id="195" name="Google Shape;195;p30"/>
          <p:cNvSpPr txBox="1"/>
          <p:nvPr>
            <p:ph idx="3" type="body"/>
          </p:nvPr>
        </p:nvSpPr>
        <p:spPr>
          <a:xfrm>
            <a:off x="4296966" y="2959895"/>
            <a:ext cx="41148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81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th" sz="2400">
                <a:solidFill>
                  <a:srgbClr val="50319F"/>
                </a:solidFill>
                <a:latin typeface="Maitree Light"/>
                <a:ea typeface="Maitree Light"/>
                <a:cs typeface="Maitree Light"/>
                <a:sym typeface="Maitree Light"/>
              </a:rPr>
              <a:t>NLP ภาษาไทย</a:t>
            </a:r>
            <a:endParaRPr sz="2400">
              <a:solidFill>
                <a:srgbClr val="50319F"/>
              </a:solidFill>
              <a:latin typeface="Maitree Light"/>
              <a:ea typeface="Maitree Light"/>
              <a:cs typeface="Maitree Light"/>
              <a:sym typeface="Maitree Light"/>
            </a:endParaRPr>
          </a:p>
        </p:txBody>
      </p:sp>
      <p:sp>
        <p:nvSpPr>
          <p:cNvPr id="196" name="Google Shape;196;p30"/>
          <p:cNvSpPr txBox="1"/>
          <p:nvPr>
            <p:ph idx="7" type="body"/>
          </p:nvPr>
        </p:nvSpPr>
        <p:spPr>
          <a:xfrm>
            <a:off x="936672" y="2655331"/>
            <a:ext cx="24576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319F"/>
              </a:buClr>
              <a:buSzPts val="1665"/>
              <a:buNone/>
            </a:pPr>
            <a:r>
              <a:rPr lang="th" sz="1600"/>
              <a:t>เราจะเรียนอะไรกันในบทนี้</a:t>
            </a:r>
            <a:endParaRPr sz="1600"/>
          </a:p>
        </p:txBody>
      </p:sp>
      <p:cxnSp>
        <p:nvCxnSpPr>
          <p:cNvPr id="197" name="Google Shape;197;p30"/>
          <p:cNvCxnSpPr/>
          <p:nvPr/>
        </p:nvCxnSpPr>
        <p:spPr>
          <a:xfrm>
            <a:off x="4296966" y="2020730"/>
            <a:ext cx="4114800" cy="0"/>
          </a:xfrm>
          <a:prstGeom prst="straightConnector1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8" name="Google Shape;198;p30"/>
          <p:cNvCxnSpPr/>
          <p:nvPr/>
        </p:nvCxnSpPr>
        <p:spPr>
          <a:xfrm>
            <a:off x="4296966" y="2820830"/>
            <a:ext cx="4114800" cy="0"/>
          </a:xfrm>
          <a:prstGeom prst="straightConnector1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9" name="Google Shape;199;p30"/>
          <p:cNvCxnSpPr/>
          <p:nvPr/>
        </p:nvCxnSpPr>
        <p:spPr>
          <a:xfrm>
            <a:off x="4296966" y="3628550"/>
            <a:ext cx="4114800" cy="0"/>
          </a:xfrm>
          <a:prstGeom prst="straightConnector1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8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48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“RNN”</a:t>
            </a:r>
            <a:endParaRPr sz="2200">
              <a:solidFill>
                <a:schemeClr val="dk1"/>
              </a:solidFill>
              <a:latin typeface="Maitree"/>
              <a:ea typeface="Maitree"/>
              <a:cs typeface="Maitree"/>
              <a:sym typeface="Maitree"/>
            </a:endParaRPr>
          </a:p>
        </p:txBody>
      </p:sp>
      <p:graphicFrame>
        <p:nvGraphicFramePr>
          <p:cNvPr id="357" name="Google Shape;357;p48"/>
          <p:cNvGraphicFramePr/>
          <p:nvPr/>
        </p:nvGraphicFramePr>
        <p:xfrm>
          <a:off x="952500" y="2190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{0AE86827-1A15-449E-87B7-095EE6148D5D}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ข้อดี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/>
                        <a:t>ข้อเสีย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มีประสิทธิภาพสูงในงานที่ต้องการความซับซ้อน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ลำดับของคำ มีความสำคัญ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ใช้เวลาในการเทรนโมเดลเป็นเวลานาน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th"/>
                        <a:t>ยิ่งวน ยิ่งลืมของก่อนหน้า หรือยิ่งซับสน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9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49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“BERT”</a:t>
            </a:r>
            <a:endParaRPr sz="2200">
              <a:solidFill>
                <a:schemeClr val="dk1"/>
              </a:solidFill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365" name="Google Shape;365;p49"/>
          <p:cNvPicPr preferRelativeResize="0"/>
          <p:nvPr/>
        </p:nvPicPr>
        <p:blipFill rotWithShape="1">
          <a:blip r:embed="rId4">
            <a:alphaModFix/>
          </a:blip>
          <a:srcRect b="14251" l="0" r="62026" t="0"/>
          <a:stretch/>
        </p:blipFill>
        <p:spPr>
          <a:xfrm>
            <a:off x="5700625" y="1532300"/>
            <a:ext cx="2168926" cy="272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025" y="1635359"/>
            <a:ext cx="4737650" cy="2111077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9"/>
          <p:cNvSpPr txBox="1"/>
          <p:nvPr/>
        </p:nvSpPr>
        <p:spPr>
          <a:xfrm>
            <a:off x="1253425" y="3670850"/>
            <a:ext cx="356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latin typeface="Maitree"/>
                <a:ea typeface="Maitree"/>
                <a:cs typeface="Maitree"/>
                <a:sym typeface="Maitree"/>
              </a:rPr>
              <a:t>ไม่นานเหมือน RNN แต่เหมาะกับ classification ที่ไม่ใช้ order</a:t>
            </a:r>
            <a:endParaRPr b="1"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368" name="Google Shape;368;p49"/>
          <p:cNvSpPr txBox="1"/>
          <p:nvPr/>
        </p:nvSpPr>
        <p:spPr>
          <a:xfrm>
            <a:off x="5230188" y="4309175"/>
            <a:ext cx="356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latin typeface="Maitree"/>
                <a:ea typeface="Maitree"/>
                <a:cs typeface="Maitree"/>
                <a:sym typeface="Maitree"/>
              </a:rPr>
              <a:t>เทรนนาน แต่</a:t>
            </a:r>
            <a:r>
              <a:rPr b="1" lang="th">
                <a:latin typeface="Maitree"/>
                <a:ea typeface="Maitree"/>
                <a:cs typeface="Maitree"/>
                <a:sym typeface="Maitree"/>
              </a:rPr>
              <a:t>เหมาะกับ classification ที่ order มีผล</a:t>
            </a:r>
            <a:endParaRPr b="1">
              <a:latin typeface="Maitree"/>
              <a:ea typeface="Maitree"/>
              <a:cs typeface="Maitree"/>
              <a:sym typeface="Maitre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0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50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“BERT”</a:t>
            </a:r>
            <a:endParaRPr sz="2200">
              <a:solidFill>
                <a:schemeClr val="dk1"/>
              </a:solidFill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376" name="Google Shape;37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1800" y="1126259"/>
            <a:ext cx="2706718" cy="3875893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0"/>
          <p:cNvSpPr txBox="1"/>
          <p:nvPr/>
        </p:nvSpPr>
        <p:spPr>
          <a:xfrm>
            <a:off x="320250" y="2646025"/>
            <a:ext cx="4837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aitree"/>
              <a:buChar char="●"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Transformer: รวมข้อดีของ CNN และ RNN</a:t>
            </a:r>
            <a:endParaRPr>
              <a:latin typeface="Maitree"/>
              <a:ea typeface="Maitree"/>
              <a:cs typeface="Maitree"/>
              <a:sym typeface="Maitre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itree"/>
              <a:buChar char="○"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คำนวณ output แบบไม่สน order </a:t>
            </a:r>
            <a:endParaRPr>
              <a:latin typeface="Maitree"/>
              <a:ea typeface="Maitree"/>
              <a:cs typeface="Maitree"/>
              <a:sym typeface="Maitre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itree"/>
              <a:buChar char="○"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แต่มีการกำหนดตำแหน่งที่ input แทน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1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51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“BERT”</a:t>
            </a:r>
            <a:endParaRPr sz="2200">
              <a:solidFill>
                <a:schemeClr val="dk1"/>
              </a:solidFill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385" name="Google Shape;385;p51"/>
          <p:cNvSpPr txBox="1"/>
          <p:nvPr/>
        </p:nvSpPr>
        <p:spPr>
          <a:xfrm>
            <a:off x="231900" y="2760875"/>
            <a:ext cx="31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 u="sng">
                <a:latin typeface="Maitree"/>
                <a:ea typeface="Maitree"/>
                <a:cs typeface="Maitree"/>
                <a:sym typeface="Maitree"/>
              </a:rPr>
              <a:t>อธิบาย Transformer แบบเข้าใจง่ายๆ</a:t>
            </a:r>
            <a:endParaRPr b="1" u="sng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386" name="Google Shape;38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8149" y="2491324"/>
            <a:ext cx="1028375" cy="88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5174" y="2491324"/>
            <a:ext cx="1028375" cy="8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1"/>
          <p:cNvSpPr/>
          <p:nvPr/>
        </p:nvSpPr>
        <p:spPr>
          <a:xfrm>
            <a:off x="7686250" y="1632225"/>
            <a:ext cx="1402500" cy="630300"/>
          </a:xfrm>
          <a:prstGeom prst="wedgeRectCallout">
            <a:avLst>
              <a:gd fmla="val -45193" name="adj1"/>
              <a:gd fmla="val 7965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ฉันคิดว่า X2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(โดยอ้างอิงจากตำแหน่งของตัวเอง)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</p:txBody>
      </p:sp>
      <p:cxnSp>
        <p:nvCxnSpPr>
          <p:cNvPr id="389" name="Google Shape;389;p51"/>
          <p:cNvCxnSpPr>
            <a:stCxn id="387" idx="3"/>
            <a:endCxn id="386" idx="1"/>
          </p:cNvCxnSpPr>
          <p:nvPr/>
        </p:nvCxnSpPr>
        <p:spPr>
          <a:xfrm flipH="1">
            <a:off x="4438049" y="2933112"/>
            <a:ext cx="3325500" cy="600"/>
          </a:xfrm>
          <a:prstGeom prst="curvedConnector5">
            <a:avLst>
              <a:gd fmla="val -7161" name="adj1"/>
              <a:gd fmla="val 131423060" name="adj2"/>
              <a:gd fmla="val 107158" name="adj3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0" name="Google Shape;390;p51"/>
          <p:cNvSpPr txBox="1"/>
          <p:nvPr/>
        </p:nvSpPr>
        <p:spPr>
          <a:xfrm>
            <a:off x="5499075" y="3780175"/>
            <a:ext cx="120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ทำไปเรื่อยๆจนครบ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391" name="Google Shape;391;p51"/>
          <p:cNvSpPr/>
          <p:nvPr/>
        </p:nvSpPr>
        <p:spPr>
          <a:xfrm>
            <a:off x="5399625" y="1632800"/>
            <a:ext cx="1402500" cy="630300"/>
          </a:xfrm>
          <a:prstGeom prst="wedgeRectCallout">
            <a:avLst>
              <a:gd fmla="val -45193" name="adj1"/>
              <a:gd fmla="val 7965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ฉันคิดว่า X1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(โดยอ้างอิงจากตำแหน่งของตัวเอง)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392" name="Google Shape;392;p51"/>
          <p:cNvSpPr txBox="1"/>
          <p:nvPr/>
        </p:nvSpPr>
        <p:spPr>
          <a:xfrm>
            <a:off x="4616175" y="2650425"/>
            <a:ext cx="66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คำที่ 1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393" name="Google Shape;393;p51"/>
          <p:cNvSpPr txBox="1"/>
          <p:nvPr/>
        </p:nvSpPr>
        <p:spPr>
          <a:xfrm>
            <a:off x="6918013" y="2650425"/>
            <a:ext cx="66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คำที่ 2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2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52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“BERT”</a:t>
            </a:r>
            <a:endParaRPr sz="2200">
              <a:solidFill>
                <a:schemeClr val="dk1"/>
              </a:solidFill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401" name="Google Shape;401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2552" y="1601098"/>
            <a:ext cx="6943975" cy="279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“BERT”</a:t>
            </a:r>
            <a:endParaRPr sz="2200">
              <a:solidFill>
                <a:schemeClr val="dk1"/>
              </a:solidFill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08600" y="1632225"/>
            <a:ext cx="263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 u="sng">
                <a:latin typeface="Maitree"/>
                <a:ea typeface="Maitree"/>
                <a:cs typeface="Maitree"/>
                <a:sym typeface="Maitree"/>
              </a:rPr>
              <a:t>อธิบาย BERT แบบเข้าใจง่ายๆ</a:t>
            </a:r>
            <a:endParaRPr b="1" u="sng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410" name="Google Shape;41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8149" y="2491324"/>
            <a:ext cx="1028375" cy="88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5174" y="2491324"/>
            <a:ext cx="1028375" cy="8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3"/>
          <p:cNvSpPr/>
          <p:nvPr/>
        </p:nvSpPr>
        <p:spPr>
          <a:xfrm>
            <a:off x="7686250" y="1632225"/>
            <a:ext cx="1402500" cy="630300"/>
          </a:xfrm>
          <a:prstGeom prst="wedgeRectCallout">
            <a:avLst>
              <a:gd fmla="val -45193" name="adj1"/>
              <a:gd fmla="val 7965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ฉันคิดว่า X2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(โดยอ้างอิงจากตำแหน่งของตัวเอง)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</p:txBody>
      </p:sp>
      <p:cxnSp>
        <p:nvCxnSpPr>
          <p:cNvPr id="413" name="Google Shape;413;p53"/>
          <p:cNvCxnSpPr>
            <a:stCxn id="411" idx="3"/>
            <a:endCxn id="410" idx="1"/>
          </p:cNvCxnSpPr>
          <p:nvPr/>
        </p:nvCxnSpPr>
        <p:spPr>
          <a:xfrm flipH="1">
            <a:off x="4438049" y="2933112"/>
            <a:ext cx="3325500" cy="600"/>
          </a:xfrm>
          <a:prstGeom prst="curvedConnector5">
            <a:avLst>
              <a:gd fmla="val -7161" name="adj1"/>
              <a:gd fmla="val 120381393" name="adj2"/>
              <a:gd fmla="val 107158" name="adj3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4" name="Google Shape;414;p53"/>
          <p:cNvSpPr txBox="1"/>
          <p:nvPr/>
        </p:nvSpPr>
        <p:spPr>
          <a:xfrm>
            <a:off x="5575275" y="3627775"/>
            <a:ext cx="120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ทำไปเรื่อยๆจนครบ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415" name="Google Shape;415;p53"/>
          <p:cNvSpPr/>
          <p:nvPr/>
        </p:nvSpPr>
        <p:spPr>
          <a:xfrm>
            <a:off x="5399625" y="1632800"/>
            <a:ext cx="1402500" cy="630300"/>
          </a:xfrm>
          <a:prstGeom prst="wedgeRectCallout">
            <a:avLst>
              <a:gd fmla="val -45193" name="adj1"/>
              <a:gd fmla="val 7965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ฉันคิดว่า X1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(โดยอ้างอิงจากตำแหน่งของตัวเอง)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416" name="Google Shape;416;p53"/>
          <p:cNvSpPr txBox="1"/>
          <p:nvPr/>
        </p:nvSpPr>
        <p:spPr>
          <a:xfrm>
            <a:off x="4616175" y="2650425"/>
            <a:ext cx="66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คำที่ 1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417" name="Google Shape;417;p53"/>
          <p:cNvSpPr txBox="1"/>
          <p:nvPr/>
        </p:nvSpPr>
        <p:spPr>
          <a:xfrm>
            <a:off x="6918013" y="2650425"/>
            <a:ext cx="66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คำที่ 2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418" name="Google Shape;418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7249" y="2571749"/>
            <a:ext cx="1028375" cy="8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53"/>
          <p:cNvSpPr/>
          <p:nvPr/>
        </p:nvSpPr>
        <p:spPr>
          <a:xfrm>
            <a:off x="2095425" y="2094425"/>
            <a:ext cx="1402500" cy="630300"/>
          </a:xfrm>
          <a:prstGeom prst="wedgeRectCallout">
            <a:avLst>
              <a:gd fmla="val -45193" name="adj1"/>
              <a:gd fmla="val 7965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200">
                <a:latin typeface="Maitree"/>
                <a:ea typeface="Maitree"/>
                <a:cs typeface="Maitree"/>
                <a:sym typeface="Maitree"/>
              </a:rPr>
              <a:t>เรียนรู้ความรู้ด้านภาษาศาสตร์!!</a:t>
            </a:r>
            <a:endParaRPr sz="1200"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420" name="Google Shape;420;p53"/>
          <p:cNvSpPr txBox="1"/>
          <p:nvPr/>
        </p:nvSpPr>
        <p:spPr>
          <a:xfrm>
            <a:off x="2686288" y="3062650"/>
            <a:ext cx="120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จากนั้น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cxnSp>
        <p:nvCxnSpPr>
          <p:cNvPr id="421" name="Google Shape;421;p53"/>
          <p:cNvCxnSpPr/>
          <p:nvPr/>
        </p:nvCxnSpPr>
        <p:spPr>
          <a:xfrm>
            <a:off x="2473750" y="3059050"/>
            <a:ext cx="13695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4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54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ยุคทองของ “BERT”</a:t>
            </a:r>
            <a:endParaRPr sz="2200">
              <a:solidFill>
                <a:schemeClr val="dk1"/>
              </a:solidFill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429" name="Google Shape;42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7788" y="1154125"/>
            <a:ext cx="4848274" cy="380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5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55"/>
          <p:cNvSpPr txBox="1"/>
          <p:nvPr/>
        </p:nvSpPr>
        <p:spPr>
          <a:xfrm>
            <a:off x="2195324" y="315325"/>
            <a:ext cx="47466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2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การจำแนกข้อความภาษาไทย</a:t>
            </a:r>
            <a:endParaRPr sz="2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2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ตั้งแต่ BoW =&gt; BERT</a:t>
            </a:r>
            <a:endParaRPr sz="23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37" name="Google Shape;437;p55"/>
          <p:cNvGrpSpPr/>
          <p:nvPr/>
        </p:nvGrpSpPr>
        <p:grpSpPr>
          <a:xfrm>
            <a:off x="6002264" y="4646840"/>
            <a:ext cx="1670386" cy="364671"/>
            <a:chOff x="8003019" y="6195787"/>
            <a:chExt cx="2227181" cy="486228"/>
          </a:xfrm>
        </p:grpSpPr>
        <p:pic>
          <p:nvPicPr>
            <p:cNvPr id="438" name="Google Shape;438;p5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003019" y="6316255"/>
              <a:ext cx="967964" cy="365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9" name="Google Shape;439;p5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220626" y="6195787"/>
              <a:ext cx="1009574" cy="45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0" name="Google Shape;440;p55"/>
          <p:cNvSpPr txBox="1"/>
          <p:nvPr>
            <p:ph idx="4294967295" type="body"/>
          </p:nvPr>
        </p:nvSpPr>
        <p:spPr>
          <a:xfrm>
            <a:off x="76190" y="4830155"/>
            <a:ext cx="3428700" cy="2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40000" lnSpcReduction="1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th"/>
              <a:t>https://meenavyas.wordpress.com/2018/06/10/spacy-named-entity-and-dependency-parsing-visualizers/</a:t>
            </a:r>
            <a:endParaRPr/>
          </a:p>
        </p:txBody>
      </p:sp>
      <p:sp>
        <p:nvSpPr>
          <p:cNvPr id="441" name="Google Shape;441;p55"/>
          <p:cNvSpPr txBox="1"/>
          <p:nvPr/>
        </p:nvSpPr>
        <p:spPr>
          <a:xfrm>
            <a:off x="625275" y="20746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Let’s code!</a:t>
            </a:r>
            <a:endParaRPr sz="30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6"/>
          <p:cNvSpPr txBox="1"/>
          <p:nvPr>
            <p:ph type="title"/>
          </p:nvPr>
        </p:nvSpPr>
        <p:spPr>
          <a:xfrm>
            <a:off x="628650" y="196990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</a:pPr>
            <a:r>
              <a:rPr lang="th" sz="4000">
                <a:latin typeface="Maitree"/>
                <a:ea typeface="Maitree"/>
                <a:cs typeface="Maitree"/>
                <a:sym typeface="Maitree"/>
              </a:rPr>
              <a:t>NLP ภาษาไทยไปถึงไหนแล้ว?</a:t>
            </a:r>
            <a:endParaRPr sz="4000">
              <a:latin typeface="Maitree"/>
              <a:ea typeface="Maitree"/>
              <a:cs typeface="Maitree"/>
              <a:sym typeface="Maitree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7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57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โมเดลและคลังข้อมูลสาธารณะ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454" name="Google Shape;454;p57"/>
          <p:cNvPicPr preferRelativeResize="0"/>
          <p:nvPr/>
        </p:nvPicPr>
        <p:blipFill rotWithShape="1">
          <a:blip r:embed="rId4">
            <a:alphaModFix/>
          </a:blip>
          <a:srcRect b="0" l="38400" r="0" t="0"/>
          <a:stretch/>
        </p:blipFill>
        <p:spPr>
          <a:xfrm>
            <a:off x="5002950" y="1083725"/>
            <a:ext cx="2571750" cy="139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550" y="1304825"/>
            <a:ext cx="3389293" cy="336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65118" y="2551600"/>
            <a:ext cx="4022959" cy="211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7" name="Google Shape;457;p57"/>
          <p:cNvCxnSpPr/>
          <p:nvPr/>
        </p:nvCxnSpPr>
        <p:spPr>
          <a:xfrm>
            <a:off x="4629875" y="4294025"/>
            <a:ext cx="7518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title"/>
          </p:nvPr>
        </p:nvSpPr>
        <p:spPr>
          <a:xfrm>
            <a:off x="628650" y="196990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</a:pPr>
            <a:r>
              <a:rPr lang="th" sz="4000">
                <a:latin typeface="Maitree"/>
                <a:ea typeface="Maitree"/>
                <a:cs typeface="Maitree"/>
                <a:sym typeface="Maitree"/>
              </a:rPr>
              <a:t>NLP คืออะไร</a:t>
            </a:r>
            <a:endParaRPr sz="4000">
              <a:latin typeface="Maitree"/>
              <a:ea typeface="Maitree"/>
              <a:cs typeface="Maitree"/>
              <a:sym typeface="Maitre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8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58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โมเดลและคลังข้อมูลสาธารณะ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465" name="Google Shape;465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225" y="1104159"/>
            <a:ext cx="3534304" cy="3875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2829" y="1180359"/>
            <a:ext cx="3564918" cy="3875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9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59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โมเดลและคลังข้อมูลสาธารณะ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474" name="Google Shape;47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3988" y="1071034"/>
            <a:ext cx="4895866" cy="3875894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59"/>
          <p:cNvSpPr txBox="1"/>
          <p:nvPr>
            <p:ph idx="4294967295" type="body"/>
          </p:nvPr>
        </p:nvSpPr>
        <p:spPr>
          <a:xfrm>
            <a:off x="5704991" y="4916805"/>
            <a:ext cx="3428700" cy="2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th" sz="1150">
                <a:latin typeface="Arial"/>
                <a:ea typeface="Arial"/>
                <a:cs typeface="Arial"/>
                <a:sym typeface="Arial"/>
              </a:rPr>
              <a:t>https://airesearch.in.th/#releases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0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2" name="Google Shape;482;p60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โมเดลและคลังข้อมูลสาธารณะ</a:t>
            </a:r>
            <a:endParaRPr sz="2200">
              <a:solidFill>
                <a:schemeClr val="dk1"/>
              </a:solidFill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483" name="Google Shape;483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1475" y="1059984"/>
            <a:ext cx="4551506" cy="3875892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60"/>
          <p:cNvSpPr txBox="1"/>
          <p:nvPr>
            <p:ph idx="4294967295" type="body"/>
          </p:nvPr>
        </p:nvSpPr>
        <p:spPr>
          <a:xfrm>
            <a:off x="5247791" y="4764405"/>
            <a:ext cx="3428700" cy="2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th" sz="1150">
                <a:latin typeface="Arial"/>
                <a:ea typeface="Arial"/>
                <a:cs typeface="Arial"/>
                <a:sym typeface="Arial"/>
              </a:rPr>
              <a:t>https://nlpforthai.com/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1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61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อะไรที่ภาษาไทยยังทำไม่ได้?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492" name="Google Shape;492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8475" y="1104159"/>
            <a:ext cx="28575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2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62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อะไรที่ภาษาไทยยังทำไม่ได้?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500" name="Google Shape;500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400" y="1926000"/>
            <a:ext cx="4333226" cy="257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2026" y="1496209"/>
            <a:ext cx="4099575" cy="3177965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62"/>
          <p:cNvSpPr txBox="1"/>
          <p:nvPr/>
        </p:nvSpPr>
        <p:spPr>
          <a:xfrm>
            <a:off x="1071225" y="1303125"/>
            <a:ext cx="3125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2200" u="sng">
                <a:latin typeface="Maitree"/>
                <a:ea typeface="Maitree"/>
                <a:cs typeface="Maitree"/>
                <a:sym typeface="Maitree"/>
              </a:rPr>
              <a:t>ตัดคำ</a:t>
            </a:r>
            <a:endParaRPr b="1" sz="2200" u="sng">
              <a:latin typeface="Maitree"/>
              <a:ea typeface="Maitree"/>
              <a:cs typeface="Maitree"/>
              <a:sym typeface="Maitree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3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63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อะไรที่ภาษาไทยยังทำไม่ได้?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510" name="Google Shape;510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44874"/>
            <a:ext cx="6157176" cy="2273425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63"/>
          <p:cNvSpPr txBox="1"/>
          <p:nvPr/>
        </p:nvSpPr>
        <p:spPr>
          <a:xfrm>
            <a:off x="1376025" y="1303125"/>
            <a:ext cx="3125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2200" u="sng">
                <a:latin typeface="Maitree"/>
                <a:ea typeface="Maitree"/>
                <a:cs typeface="Maitree"/>
                <a:sym typeface="Maitree"/>
              </a:rPr>
              <a:t>การจำแนกข้อความ</a:t>
            </a:r>
            <a:endParaRPr b="1" sz="2200" u="sng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512" name="Google Shape;512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5401" y="1842046"/>
            <a:ext cx="2682024" cy="2079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4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64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อะไรที่ภาษาไทยยังทำไม่ได้?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520" name="Google Shape;520;p64"/>
          <p:cNvSpPr txBox="1"/>
          <p:nvPr/>
        </p:nvSpPr>
        <p:spPr>
          <a:xfrm>
            <a:off x="1680825" y="1303125"/>
            <a:ext cx="3125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2200" u="sng">
                <a:latin typeface="Maitree"/>
                <a:ea typeface="Maitree"/>
                <a:cs typeface="Maitree"/>
                <a:sym typeface="Maitree"/>
              </a:rPr>
              <a:t>เครื่องแปลภาษา</a:t>
            </a:r>
            <a:endParaRPr b="1" sz="2200" u="sng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521" name="Google Shape;521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1912475"/>
            <a:ext cx="5960601" cy="2106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6751" y="1968184"/>
            <a:ext cx="2573798" cy="1995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5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65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อะไรที่ภาษาไทยยังทำไม่ได้?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530" name="Google Shape;530;p65"/>
          <p:cNvPicPr preferRelativeResize="0"/>
          <p:nvPr/>
        </p:nvPicPr>
        <p:blipFill rotWithShape="1">
          <a:blip r:embed="rId4">
            <a:alphaModFix/>
          </a:blip>
          <a:srcRect b="0" l="0" r="47304" t="0"/>
          <a:stretch/>
        </p:blipFill>
        <p:spPr>
          <a:xfrm>
            <a:off x="4695325" y="1115200"/>
            <a:ext cx="2655200" cy="38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65"/>
          <p:cNvPicPr preferRelativeResize="0"/>
          <p:nvPr/>
        </p:nvPicPr>
        <p:blipFill rotWithShape="1">
          <a:blip r:embed="rId4">
            <a:alphaModFix/>
          </a:blip>
          <a:srcRect b="0" l="48395" r="-1090" t="0"/>
          <a:stretch/>
        </p:blipFill>
        <p:spPr>
          <a:xfrm>
            <a:off x="1257500" y="1115200"/>
            <a:ext cx="2655200" cy="38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65"/>
          <p:cNvSpPr txBox="1"/>
          <p:nvPr/>
        </p:nvSpPr>
        <p:spPr>
          <a:xfrm>
            <a:off x="1636650" y="3975675"/>
            <a:ext cx="265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NLP ในยุคต้น 2000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533" name="Google Shape;533;p65"/>
          <p:cNvSpPr txBox="1"/>
          <p:nvPr/>
        </p:nvSpPr>
        <p:spPr>
          <a:xfrm>
            <a:off x="4560950" y="3975675"/>
            <a:ext cx="265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NLP ในยุค 2020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534" name="Google Shape;534;p65"/>
          <p:cNvSpPr/>
          <p:nvPr/>
        </p:nvSpPr>
        <p:spPr>
          <a:xfrm>
            <a:off x="1355275" y="1479825"/>
            <a:ext cx="1218000" cy="630300"/>
          </a:xfrm>
          <a:prstGeom prst="wedgeRectCallout">
            <a:avLst>
              <a:gd fmla="val 58491" name="adj1"/>
              <a:gd fmla="val 56878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ทำตัดคำไม่ได้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535" name="Google Shape;535;p65"/>
          <p:cNvSpPr/>
          <p:nvPr/>
        </p:nvSpPr>
        <p:spPr>
          <a:xfrm>
            <a:off x="6391975" y="1267775"/>
            <a:ext cx="1493100" cy="630300"/>
          </a:xfrm>
          <a:prstGeom prst="wedgeRectCallout">
            <a:avLst>
              <a:gd fmla="val -60189" name="adj1"/>
              <a:gd fmla="val 3445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มีโมเดลเทพพอที่จะไม่ต้องแคร์ผลการตัดคำ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6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66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เริ่มทำ NLP เริ่มยังไงดี?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543" name="Google Shape;543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325" y="1468775"/>
            <a:ext cx="5314398" cy="268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1600" y="1082059"/>
            <a:ext cx="3534304" cy="3875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7"/>
          <p:cNvSpPr txBox="1"/>
          <p:nvPr>
            <p:ph type="ctrTitle"/>
          </p:nvPr>
        </p:nvSpPr>
        <p:spPr>
          <a:xfrm>
            <a:off x="2500131" y="467734"/>
            <a:ext cx="4123500" cy="379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คอร์สแนะนำ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550" name="Google Shape;550;p67"/>
          <p:cNvSpPr txBox="1"/>
          <p:nvPr>
            <p:ph idx="2" type="body"/>
          </p:nvPr>
        </p:nvSpPr>
        <p:spPr>
          <a:xfrm>
            <a:off x="5247791" y="4764405"/>
            <a:ext cx="3428700" cy="2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77500" lnSpcReduction="20000"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th"/>
              <a:t>https://www.youtube.com/playlist?list=PLcBOyD1N1T-NP11DsVK9XcN54rvfGBb96</a:t>
            </a:r>
            <a:endParaRPr/>
          </a:p>
        </p:txBody>
      </p:sp>
      <p:pic>
        <p:nvPicPr>
          <p:cNvPr id="551" name="Google Shape;55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063" y="1077100"/>
            <a:ext cx="6123623" cy="34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/>
          <p:nvPr/>
        </p:nvSpPr>
        <p:spPr>
          <a:xfrm>
            <a:off x="2230582" y="332509"/>
            <a:ext cx="4682836" cy="630383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2"/>
          <p:cNvSpPr txBox="1"/>
          <p:nvPr/>
        </p:nvSpPr>
        <p:spPr>
          <a:xfrm>
            <a:off x="2500131" y="467734"/>
            <a:ext cx="4123481" cy="3794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3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NLP คืออะไร</a:t>
            </a:r>
            <a:endParaRPr sz="1100"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212" name="Google Shape;212;p32"/>
          <p:cNvSpPr txBox="1"/>
          <p:nvPr/>
        </p:nvSpPr>
        <p:spPr>
          <a:xfrm>
            <a:off x="618522" y="1197979"/>
            <a:ext cx="7886700" cy="311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aitree"/>
              <a:buChar char="●"/>
            </a:pP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NLP หรือ Natural Language Processing เป็นสาขาย่อยของภาษาศาสตร์ (Linguistics) และปัญญาประดิษฐ์ (Artificial Intelligence)</a:t>
            </a:r>
            <a:endParaRPr sz="1500">
              <a:solidFill>
                <a:schemeClr val="dk1"/>
              </a:solidFill>
              <a:latin typeface="Maitree Light"/>
              <a:ea typeface="Maitree Light"/>
              <a:cs typeface="Maitree Light"/>
              <a:sym typeface="Maitree Light"/>
            </a:endParaRPr>
          </a:p>
          <a:p>
            <a:pPr indent="-36195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aitree"/>
              <a:buChar char="●"/>
            </a:pP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ศึกษาค้นคว้าเกี่ยวกับการทำให้คอมพิวเตอร์ “เข้าใจและจัดการ” ภาษาธรรมชาติของมนุษย์ได้</a:t>
            </a:r>
            <a:endParaRPr sz="1500">
              <a:solidFill>
                <a:schemeClr val="dk1"/>
              </a:solidFill>
              <a:latin typeface="Maitree Light"/>
              <a:ea typeface="Maitree Light"/>
              <a:cs typeface="Maitree Light"/>
              <a:sym typeface="Maitree Light"/>
            </a:endParaRPr>
          </a:p>
          <a:p>
            <a:pPr indent="-36195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aitree"/>
              <a:buChar char="●"/>
            </a:pP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ยกตัวอย่าง</a:t>
            </a:r>
            <a:endParaRPr sz="1500">
              <a:solidFill>
                <a:schemeClr val="dk1"/>
              </a:solidFill>
              <a:latin typeface="Maitree Light"/>
              <a:ea typeface="Maitree Light"/>
              <a:cs typeface="Maitree Light"/>
              <a:sym typeface="Maitree Light"/>
            </a:endParaRPr>
          </a:p>
          <a:p>
            <a:pPr indent="-32385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itree Light"/>
              <a:buChar char="○"/>
            </a:pP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จำแนกประเภทประโยค (Sequence Classification)</a:t>
            </a:r>
            <a:endParaRPr sz="1500">
              <a:solidFill>
                <a:schemeClr val="dk1"/>
              </a:solidFill>
              <a:latin typeface="Maitree Light"/>
              <a:ea typeface="Maitree Light"/>
              <a:cs typeface="Maitree Light"/>
              <a:sym typeface="Maitree Light"/>
            </a:endParaRPr>
          </a:p>
          <a:p>
            <a:pPr indent="-32385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itree Light"/>
              <a:buChar char="■"/>
            </a:pP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หนังเรื่องนี้สนุกจังเลย → ประโยคเป็น “บวก”</a:t>
            </a:r>
            <a:endParaRPr sz="1500">
              <a:solidFill>
                <a:schemeClr val="dk1"/>
              </a:solidFill>
              <a:latin typeface="Maitree Light"/>
              <a:ea typeface="Maitree Light"/>
              <a:cs typeface="Maitree Light"/>
              <a:sym typeface="Maitree Light"/>
            </a:endParaRPr>
          </a:p>
          <a:p>
            <a:pPr indent="-32385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itree Light"/>
              <a:buChar char="■"/>
            </a:pP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หนังเรื่องนี้แย่มาก → ประโยคเป็น “ลบ”</a:t>
            </a:r>
            <a:endParaRPr sz="1500">
              <a:solidFill>
                <a:schemeClr val="dk1"/>
              </a:solidFill>
              <a:latin typeface="Maitree Light"/>
              <a:ea typeface="Maitree Light"/>
              <a:cs typeface="Maitree Light"/>
              <a:sym typeface="Maitree Light"/>
            </a:endParaRPr>
          </a:p>
          <a:p>
            <a:pPr indent="-32385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itree Light"/>
              <a:buChar char="○"/>
            </a:pP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สร้างข้อความ-เติมคำในช่องว่าง (Text Generation)</a:t>
            </a:r>
            <a:endParaRPr sz="1500">
              <a:solidFill>
                <a:schemeClr val="dk1"/>
              </a:solidFill>
              <a:latin typeface="Maitree Light"/>
              <a:ea typeface="Maitree Light"/>
              <a:cs typeface="Maitree Light"/>
              <a:sym typeface="Maitree Light"/>
            </a:endParaRPr>
          </a:p>
          <a:p>
            <a:pPr indent="-32385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Inter Light"/>
              <a:buChar char="■"/>
            </a:pP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กะเพรา__อร่อยมาก → “กะเพราะ</a:t>
            </a:r>
            <a:r>
              <a:rPr b="1" lang="th" sz="1500" u="sng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หมูสับ</a:t>
            </a: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อร่อยมาก”, </a:t>
            </a: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“กะเพราะ</a:t>
            </a:r>
            <a:r>
              <a:rPr b="1" lang="th" sz="1500" u="sng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ไก่</a:t>
            </a:r>
            <a:r>
              <a:rPr lang="th" sz="1500">
                <a:solidFill>
                  <a:schemeClr val="dk1"/>
                </a:solidFill>
                <a:latin typeface="Maitree Light"/>
                <a:ea typeface="Maitree Light"/>
                <a:cs typeface="Maitree Light"/>
                <a:sym typeface="Maitree Light"/>
              </a:rPr>
              <a:t>อร่อยมาก”</a:t>
            </a:r>
            <a:endParaRPr sz="1500">
              <a:solidFill>
                <a:schemeClr val="dk1"/>
              </a:solidFill>
              <a:latin typeface="Maitree Light"/>
              <a:ea typeface="Maitree Light"/>
              <a:cs typeface="Maitree Light"/>
              <a:sym typeface="Maitree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8"/>
          <p:cNvSpPr txBox="1"/>
          <p:nvPr>
            <p:ph type="ctrTitle"/>
          </p:nvPr>
        </p:nvSpPr>
        <p:spPr>
          <a:xfrm>
            <a:off x="2500131" y="467734"/>
            <a:ext cx="4123500" cy="379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Maitree"/>
                <a:ea typeface="Maitree"/>
                <a:cs typeface="Maitree"/>
                <a:sym typeface="Maitree"/>
              </a:rPr>
              <a:t>คอร์สแนะนำ</a:t>
            </a:r>
            <a:endParaRPr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557" name="Google Shape;557;p68"/>
          <p:cNvSpPr txBox="1"/>
          <p:nvPr>
            <p:ph idx="2" type="body"/>
          </p:nvPr>
        </p:nvSpPr>
        <p:spPr>
          <a:xfrm>
            <a:off x="5247791" y="4764405"/>
            <a:ext cx="3428700" cy="2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77500" lnSpcReduction="20000"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th"/>
              <a:t>https://attapol.github.io/compling/?fbclid=IwAR0xMdDq8yv3P9dqmU8HkNvzR4SnBdK_6SJIpvsoIjYAm1Jv8B8sIrBI42U</a:t>
            </a:r>
            <a:endParaRPr/>
          </a:p>
        </p:txBody>
      </p:sp>
      <p:pic>
        <p:nvPicPr>
          <p:cNvPr id="558" name="Google Shape;55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6425" y="1070409"/>
            <a:ext cx="5911156" cy="3612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9"/>
          <p:cNvSpPr txBox="1"/>
          <p:nvPr>
            <p:ph type="title"/>
          </p:nvPr>
        </p:nvSpPr>
        <p:spPr>
          <a:xfrm>
            <a:off x="628650" y="196990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0319F"/>
              </a:buClr>
              <a:buSzPts val="3600"/>
              <a:buFont typeface="Inter"/>
              <a:buNone/>
            </a:pPr>
            <a:r>
              <a:rPr lang="th" sz="3600">
                <a:solidFill>
                  <a:srgbClr val="50319F"/>
                </a:solidFill>
              </a:rPr>
              <a:t>THANK YOU</a:t>
            </a:r>
            <a:endParaRPr/>
          </a:p>
        </p:txBody>
      </p:sp>
      <p:pic>
        <p:nvPicPr>
          <p:cNvPr id="564" name="Google Shape;564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0686" y="4552760"/>
            <a:ext cx="907468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98563" y="4433701"/>
            <a:ext cx="908616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6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52724" y="4489622"/>
            <a:ext cx="674863" cy="480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3"/>
          <p:cNvSpPr txBox="1"/>
          <p:nvPr/>
        </p:nvSpPr>
        <p:spPr>
          <a:xfrm>
            <a:off x="2500131" y="467734"/>
            <a:ext cx="41235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3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Challenge?</a:t>
            </a:r>
            <a:endParaRPr sz="1100"/>
          </a:p>
        </p:txBody>
      </p:sp>
      <p:sp>
        <p:nvSpPr>
          <p:cNvPr id="220" name="Google Shape;220;p33"/>
          <p:cNvSpPr txBox="1"/>
          <p:nvPr/>
        </p:nvSpPr>
        <p:spPr>
          <a:xfrm>
            <a:off x="618522" y="1197979"/>
            <a:ext cx="7886700" cy="31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Char char="●"/>
            </a:pPr>
            <a:r>
              <a:rPr lang="th" sz="15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rPr>
              <a:t>Computer doesn’t understand a meaning of word like human did</a:t>
            </a:r>
            <a:endParaRPr sz="1500">
              <a:solidFill>
                <a:schemeClr val="dk1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2385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 Light"/>
              <a:buChar char="○"/>
            </a:pPr>
            <a:r>
              <a:rPr lang="th" sz="15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rPr>
              <a:t>What is a different meaning between </a:t>
            </a:r>
            <a:endParaRPr sz="1500">
              <a:solidFill>
                <a:schemeClr val="dk1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2385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 Light"/>
              <a:buChar char="■"/>
            </a:pPr>
            <a:r>
              <a:rPr lang="th" sz="15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rPr>
              <a:t>“ฉันหิวข้าวมากๆ” and “ฉันอยากรับประทานอาหารมากๆ”</a:t>
            </a:r>
            <a:endParaRPr sz="1500">
              <a:solidFill>
                <a:schemeClr val="dk1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2385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 Light"/>
              <a:buChar char="○"/>
            </a:pPr>
            <a:r>
              <a:rPr lang="th" sz="15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rPr>
              <a:t>Human answer: No!</a:t>
            </a:r>
            <a:endParaRPr sz="1500">
              <a:solidFill>
                <a:schemeClr val="dk1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2385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Inter Light"/>
              <a:buChar char="○"/>
            </a:pPr>
            <a:r>
              <a:rPr lang="th" sz="15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rPr>
              <a:t>Computer answer: Yes!</a:t>
            </a:r>
            <a:endParaRPr sz="1500">
              <a:solidFill>
                <a:schemeClr val="dk1"/>
              </a:solidFill>
              <a:latin typeface="Inter Light"/>
              <a:ea typeface="Inter Light"/>
              <a:cs typeface="Inter Light"/>
              <a:sym typeface="Inter Light"/>
            </a:endParaRPr>
          </a:p>
          <a:p>
            <a:pPr indent="-32385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500"/>
              <a:buFont typeface="Inter Light"/>
              <a:buChar char="■"/>
            </a:pPr>
            <a:r>
              <a:rPr lang="th" sz="15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rPr>
              <a:t>Computer said: “หิวข้าว” != “อยากรับประทานอาหาร”</a:t>
            </a:r>
            <a:endParaRPr sz="1500">
              <a:solidFill>
                <a:schemeClr val="dk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628650" y="196990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</a:pPr>
            <a:r>
              <a:rPr lang="th" sz="4000">
                <a:latin typeface="Maitree"/>
                <a:ea typeface="Maitree"/>
                <a:cs typeface="Maitree"/>
                <a:sym typeface="Maitree"/>
              </a:rPr>
              <a:t>คอมพิวเตอร์เข้าใจภาษาคน?</a:t>
            </a:r>
            <a:endParaRPr sz="4000">
              <a:latin typeface="Maitree"/>
              <a:ea typeface="Maitree"/>
              <a:cs typeface="Maitree"/>
              <a:sym typeface="Maitre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5"/>
          <p:cNvSpPr txBox="1"/>
          <p:nvPr/>
        </p:nvSpPr>
        <p:spPr>
          <a:xfrm>
            <a:off x="2500131" y="467734"/>
            <a:ext cx="41235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3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ทำไมคอมฯถึงเข้าใจภาษาคน?</a:t>
            </a:r>
            <a:endParaRPr sz="1100">
              <a:latin typeface="Maitree"/>
              <a:ea typeface="Maitree"/>
              <a:cs typeface="Maitree"/>
              <a:sym typeface="Maitree"/>
            </a:endParaRPr>
          </a:p>
        </p:txBody>
      </p:sp>
      <p:pic>
        <p:nvPicPr>
          <p:cNvPr id="233" name="Google Shape;23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4870" y="3688820"/>
            <a:ext cx="1213025" cy="104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5"/>
          <p:cNvSpPr/>
          <p:nvPr/>
        </p:nvSpPr>
        <p:spPr>
          <a:xfrm>
            <a:off x="598258" y="3067225"/>
            <a:ext cx="1885200" cy="621600"/>
          </a:xfrm>
          <a:prstGeom prst="wedgeRoundRectCallout">
            <a:avLst>
              <a:gd fmla="val 60350" name="adj1"/>
              <a:gd fmla="val 41852" name="adj2"/>
              <a:gd fmla="val 0" name="adj3"/>
            </a:avLst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Inter"/>
                <a:ea typeface="Inter"/>
                <a:cs typeface="Inter"/>
                <a:sym typeface="Inter"/>
              </a:rPr>
              <a:t>ฉันไม่เข้าใจตัวอักษร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5" name="Google Shape;235;p35"/>
          <p:cNvSpPr/>
          <p:nvPr/>
        </p:nvSpPr>
        <p:spPr>
          <a:xfrm>
            <a:off x="4056833" y="3481625"/>
            <a:ext cx="1885200" cy="621600"/>
          </a:xfrm>
          <a:prstGeom prst="wedgeRoundRectCallout">
            <a:avLst>
              <a:gd fmla="val -59104" name="adj1"/>
              <a:gd fmla="val 12444" name="adj2"/>
              <a:gd fmla="val 0" name="adj3"/>
            </a:avLst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latin typeface="Inter"/>
                <a:ea typeface="Inter"/>
                <a:cs typeface="Inter"/>
                <a:sym typeface="Inter"/>
              </a:rPr>
              <a:t>แล้วเลข 1,2,3 มีความยังไง?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36" name="Google Shape;236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3850" y="1269475"/>
            <a:ext cx="994150" cy="14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11725" y="1269474"/>
            <a:ext cx="1963782" cy="14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53800" y="1537625"/>
            <a:ext cx="2525369" cy="177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52994" y="1152425"/>
            <a:ext cx="3841032" cy="2051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628650" y="196990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5000"/>
              <a:buFont typeface="Inter"/>
              <a:buNone/>
            </a:pPr>
            <a:r>
              <a:rPr lang="th" sz="4000">
                <a:latin typeface="Maitree"/>
                <a:ea typeface="Maitree"/>
                <a:cs typeface="Maitree"/>
                <a:sym typeface="Maitree"/>
              </a:rPr>
              <a:t>ประวัติศาสตร์ NLP</a:t>
            </a:r>
            <a:endParaRPr sz="4000">
              <a:latin typeface="Maitree"/>
              <a:ea typeface="Maitree"/>
              <a:cs typeface="Maitree"/>
              <a:sym typeface="Maitree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5000"/>
              <a:buFont typeface="Inter"/>
              <a:buNone/>
            </a:pPr>
            <a:r>
              <a:rPr lang="th" sz="4000">
                <a:latin typeface="Maitree"/>
                <a:ea typeface="Maitree"/>
                <a:cs typeface="Maitree"/>
                <a:sym typeface="Maitree"/>
              </a:rPr>
              <a:t>(แบบง่ายๆสั้นๆ ไร้คณิตศาสตร์!!)</a:t>
            </a:r>
            <a:endParaRPr sz="4000">
              <a:latin typeface="Maitree"/>
              <a:ea typeface="Maitree"/>
              <a:cs typeface="Maitree"/>
              <a:sym typeface="Maitre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/>
          <p:nvPr/>
        </p:nvSpPr>
        <p:spPr>
          <a:xfrm>
            <a:off x="2230582" y="332509"/>
            <a:ext cx="4682700" cy="630300"/>
          </a:xfrm>
          <a:prstGeom prst="roundRect">
            <a:avLst>
              <a:gd fmla="val 16667" name="adj"/>
            </a:avLst>
          </a:prstGeom>
          <a:solidFill>
            <a:srgbClr val="BFACED"/>
          </a:solidFill>
          <a:ln cap="flat" cmpd="sng" w="41275">
            <a:solidFill>
              <a:srgbClr val="9183B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7"/>
          <p:cNvSpPr txBox="1"/>
          <p:nvPr/>
        </p:nvSpPr>
        <p:spPr>
          <a:xfrm>
            <a:off x="2281225" y="467725"/>
            <a:ext cx="46320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nter"/>
              <a:buNone/>
            </a:pPr>
            <a:r>
              <a:rPr lang="th" sz="2200">
                <a:solidFill>
                  <a:schemeClr val="dk1"/>
                </a:solidFill>
                <a:latin typeface="Maitree"/>
                <a:ea typeface="Maitree"/>
                <a:cs typeface="Maitree"/>
                <a:sym typeface="Maitree"/>
              </a:rPr>
              <a:t>ตัดคำ ตัดพยางค์ แล้วทำ Bag-of-Word </a:t>
            </a:r>
            <a:endParaRPr sz="1000">
              <a:latin typeface="Maitree"/>
              <a:ea typeface="Maitree"/>
              <a:cs typeface="Maitree"/>
              <a:sym typeface="Maitree"/>
            </a:endParaRPr>
          </a:p>
        </p:txBody>
      </p:sp>
      <p:sp>
        <p:nvSpPr>
          <p:cNvPr id="252" name="Google Shape;252;p37"/>
          <p:cNvSpPr txBox="1"/>
          <p:nvPr/>
        </p:nvSpPr>
        <p:spPr>
          <a:xfrm>
            <a:off x="311700" y="1229875"/>
            <a:ext cx="85206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th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การตัดคำ เป็น task แรกสุดในโปรเซสของการทำ NLP 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2400" y="2385650"/>
            <a:ext cx="5488024" cy="1844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7"/>
          <p:cNvSpPr txBox="1"/>
          <p:nvPr/>
        </p:nvSpPr>
        <p:spPr>
          <a:xfrm>
            <a:off x="311700" y="1746950"/>
            <a:ext cx="8520600" cy="7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th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หลายภาษาใช้ whitespace ในการแบ่งคำ บางภาษาต้องทำโมเดลขึ้นมาเพื่อตัดคำเช่น ภาษาไทย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